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3E65762-41E4-49A3-912C-B2CC2D755741}" type="datetimeFigureOut">
              <a:rPr lang="pt-BR" smtClean="0"/>
              <a:t>14/03/2012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CB0B352-D046-4181-8D43-D2785E0B7F2F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1340769"/>
            <a:ext cx="7117180" cy="2016224"/>
          </a:xfrm>
        </p:spPr>
        <p:txBody>
          <a:bodyPr/>
          <a:lstStyle/>
          <a:p>
            <a:r>
              <a:rPr lang="pt-BR" sz="4800" dirty="0">
                <a:solidFill>
                  <a:srgbClr val="0D0C0B"/>
                </a:solidFill>
              </a:rPr>
              <a:t>Comunidades Paulinas</a:t>
            </a:r>
            <a:r>
              <a:rPr lang="pt-BR" sz="4800" dirty="0"/>
              <a:t> </a:t>
            </a:r>
            <a:r>
              <a:rPr lang="pt-BR" sz="4800" dirty="0" smtClean="0">
                <a:effectLst/>
              </a:rPr>
              <a:t>Necessidades </a:t>
            </a:r>
            <a:r>
              <a:rPr lang="pt-BR" sz="4800" dirty="0">
                <a:effectLst/>
              </a:rPr>
              <a:t>x cartas </a:t>
            </a:r>
            <a:r>
              <a:rPr lang="pt-BR" sz="4800" dirty="0" smtClean="0">
                <a:effectLst/>
              </a:rPr>
              <a:t/>
            </a:r>
            <a:br>
              <a:rPr lang="pt-BR" sz="4800" dirty="0" smtClean="0">
                <a:effectLst/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pt-BR" sz="4000" dirty="0" smtClean="0"/>
              <a:t>EBE </a:t>
            </a:r>
            <a:r>
              <a:rPr lang="pt-BR" sz="4000" dirty="0"/>
              <a:t>2012</a:t>
            </a:r>
            <a:endParaRPr lang="pt-BR" sz="4000" dirty="0">
              <a:solidFill>
                <a:srgbClr val="0D0C0B"/>
              </a:solidFill>
            </a:endParaRP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3429000"/>
            <a:ext cx="3723829" cy="2777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5151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633596"/>
          </a:xfrm>
        </p:spPr>
        <p:txBody>
          <a:bodyPr/>
          <a:lstStyle/>
          <a:p>
            <a:r>
              <a:rPr lang="pt-BR" sz="3600" b="1" dirty="0" smtClean="0"/>
              <a:t>1. Quais comunidades?</a:t>
            </a:r>
            <a:br>
              <a:rPr lang="pt-BR" sz="3600" b="1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b="1" dirty="0" smtClean="0"/>
              <a:t>Romanos</a:t>
            </a:r>
            <a:br>
              <a:rPr lang="pt-BR" b="1" dirty="0" smtClean="0"/>
            </a:br>
            <a:r>
              <a:rPr lang="pt-BR" b="1" dirty="0" smtClean="0"/>
              <a:t>Coríntios</a:t>
            </a:r>
            <a:br>
              <a:rPr lang="pt-BR" b="1" dirty="0" smtClean="0"/>
            </a:br>
            <a:r>
              <a:rPr lang="pt-BR" b="1" dirty="0"/>
              <a:t>Gálatas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 smtClean="0"/>
              <a:t>Filipenses</a:t>
            </a:r>
            <a:br>
              <a:rPr lang="pt-BR" b="1" dirty="0" smtClean="0"/>
            </a:br>
            <a:r>
              <a:rPr lang="pt-BR" b="1" dirty="0" err="1" smtClean="0"/>
              <a:t>Tessalonissenses</a:t>
            </a: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Colossenses</a:t>
            </a:r>
            <a:br>
              <a:rPr lang="pt-BR" b="1" dirty="0" smtClean="0"/>
            </a:br>
            <a:r>
              <a:rPr lang="pt-BR" b="1" dirty="0" smtClean="0"/>
              <a:t>Efésios</a:t>
            </a:r>
            <a:br>
              <a:rPr lang="pt-BR" b="1" dirty="0" smtClean="0"/>
            </a:br>
            <a:r>
              <a:rPr lang="pt-BR" b="1" dirty="0" smtClean="0"/>
              <a:t>e outras às quais não foram enviadas cartas...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2051" name="Picture 3" descr="C:\Users\Jane\Documents\Minhas imagens material para oficinas\Mãos com muda de plantinha no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96752"/>
            <a:ext cx="2023626" cy="223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554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675724"/>
            <a:ext cx="7450987" cy="5777612"/>
          </a:xfrm>
        </p:spPr>
        <p:txBody>
          <a:bodyPr/>
          <a:lstStyle/>
          <a:p>
            <a:pPr lvl="0"/>
            <a:r>
              <a:rPr lang="pt-BR" b="1" dirty="0" smtClean="0"/>
              <a:t>2. Etapas </a:t>
            </a:r>
            <a:br>
              <a:rPr lang="pt-BR" b="1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Dos anos 30 a 40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O anúncio do Evangelho entre os </a:t>
            </a:r>
            <a:r>
              <a:rPr lang="pt-BR" dirty="0" smtClean="0"/>
              <a:t>judeus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Dos anos 40 a 70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A expansão Missionária no mundo </a:t>
            </a:r>
            <a:r>
              <a:rPr lang="pt-BR" dirty="0" smtClean="0"/>
              <a:t>grego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Dos anos 70 a 100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Organização e consolidação das comunidades</a:t>
            </a:r>
            <a:br>
              <a:rPr lang="pt-BR" dirty="0"/>
            </a:b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1259210" cy="134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353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675724"/>
            <a:ext cx="7378979" cy="5777612"/>
          </a:xfrm>
        </p:spPr>
        <p:txBody>
          <a:bodyPr/>
          <a:lstStyle/>
          <a:p>
            <a:pPr lvl="0"/>
            <a:r>
              <a:rPr lang="pt-BR" sz="2800" b="1" dirty="0" smtClean="0"/>
              <a:t>3. Mensagem </a:t>
            </a:r>
            <a:r>
              <a:rPr lang="pt-BR" sz="2800" b="1" dirty="0"/>
              <a:t>de Jesus marcada pelas mudanças de contextos </a:t>
            </a: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→ Do Oriente → para o Ocidente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→ Da Palestina → para a Ásia Menor, </a:t>
            </a:r>
            <a:r>
              <a:rPr lang="pt-BR" sz="2800" dirty="0" smtClean="0"/>
              <a:t>Grécia </a:t>
            </a:r>
            <a:r>
              <a:rPr lang="pt-BR" sz="2800" dirty="0"/>
              <a:t>e Itália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→ Da cultura judaica → para a cultura grega (helenismo)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→ Da realidade rural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→ </a:t>
            </a:r>
            <a:r>
              <a:rPr lang="pt-BR" sz="2800" dirty="0"/>
              <a:t>para a realidade urbana </a:t>
            </a:r>
            <a:br>
              <a:rPr lang="pt-BR" sz="2800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81128"/>
            <a:ext cx="2591473" cy="1862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58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125113" cy="4176464"/>
          </a:xfrm>
        </p:spPr>
        <p:txBody>
          <a:bodyPr/>
          <a:lstStyle/>
          <a:p>
            <a:r>
              <a:rPr lang="pt-BR" dirty="0"/>
              <a:t>→ Das comunidades ao redor das sinagogas das grandes cidades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→ </a:t>
            </a:r>
            <a:r>
              <a:rPr lang="pt-BR" dirty="0"/>
              <a:t>para comunidades ao redor das casas (</a:t>
            </a:r>
            <a:r>
              <a:rPr lang="pt-BR" dirty="0" err="1"/>
              <a:t>oikój</a:t>
            </a:r>
            <a:r>
              <a:rPr lang="pt-BR" dirty="0"/>
              <a:t>) nas periferias das grandes </a:t>
            </a:r>
            <a:r>
              <a:rPr lang="pt-BR" dirty="0" smtClean="0"/>
              <a:t>cidades </a:t>
            </a:r>
            <a:r>
              <a:rPr lang="pt-BR" dirty="0"/>
              <a:t>da Ásia e da Europa.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365104"/>
            <a:ext cx="3024336" cy="2080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074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403648" y="1268760"/>
            <a:ext cx="6662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3200" b="1" dirty="0" smtClean="0"/>
              <a:t>4. Realidade </a:t>
            </a:r>
            <a:r>
              <a:rPr lang="pt-BR" sz="3200" b="1" dirty="0"/>
              <a:t>e necessidades</a:t>
            </a:r>
            <a:endParaRPr lang="pt-BR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09" y="2636912"/>
            <a:ext cx="3786187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229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675724"/>
            <a:ext cx="7776864" cy="5561588"/>
          </a:xfrm>
        </p:spPr>
        <p:txBody>
          <a:bodyPr/>
          <a:lstStyle/>
          <a:p>
            <a:r>
              <a:rPr lang="pt-BR" dirty="0"/>
              <a:t>4.1	</a:t>
            </a:r>
            <a:r>
              <a:rPr lang="pt-BR" b="1" dirty="0"/>
              <a:t>Alguns desafios nas comunidades paulinas</a:t>
            </a:r>
            <a:r>
              <a:rPr lang="pt-BR" b="1" dirty="0" smtClean="0"/>
              <a:t>:</a:t>
            </a:r>
            <a:br>
              <a:rPr lang="pt-BR" b="1" dirty="0" smtClean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sz="2800" dirty="0"/>
              <a:t>* Diversidade de classes sociais: presença de donos de terra e escravos, comerciantes, pobres e escravos nas comunidades. (1 </a:t>
            </a:r>
            <a:r>
              <a:rPr lang="pt-BR" sz="2800" dirty="0" err="1"/>
              <a:t>Co</a:t>
            </a:r>
            <a:r>
              <a:rPr lang="pt-BR" sz="2800" dirty="0"/>
              <a:t> 16. 15 a 18 / Romanos 16. 8 a 22)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sz="2800" dirty="0"/>
              <a:t>* Tentativa de promoção pessoal - Ananias e Safira – imagem falsa de abnegação (At 5,1-11).</a:t>
            </a:r>
            <a:br>
              <a:rPr lang="pt-BR" sz="2800" dirty="0"/>
            </a:br>
            <a:endParaRPr lang="pt-BR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88640"/>
            <a:ext cx="247650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45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595003" cy="5777612"/>
          </a:xfrm>
        </p:spPr>
        <p:txBody>
          <a:bodyPr/>
          <a:lstStyle/>
          <a:p>
            <a:r>
              <a:rPr lang="pt-BR" sz="2800" dirty="0"/>
              <a:t>* Briga entre os “hebreus” e os “helenistas” por causa da assistência diferente dada às viúvas. (At 6,1).</a:t>
            </a:r>
            <a:br>
              <a:rPr lang="pt-BR" sz="2800" dirty="0"/>
            </a:br>
            <a:r>
              <a:rPr lang="pt-BR" sz="2800" dirty="0"/>
              <a:t> </a:t>
            </a:r>
            <a:br>
              <a:rPr lang="pt-BR" sz="2800" dirty="0"/>
            </a:br>
            <a:r>
              <a:rPr lang="pt-BR" sz="2800" dirty="0"/>
              <a:t>* Tentativa de alguns de comprar o dom do Espírito Santo por meio de dinheiro (At 8,19).</a:t>
            </a:r>
            <a:br>
              <a:rPr lang="pt-BR" sz="2800" dirty="0"/>
            </a:br>
            <a:r>
              <a:rPr lang="pt-BR" sz="2800" dirty="0"/>
              <a:t> </a:t>
            </a:r>
            <a:br>
              <a:rPr lang="pt-BR" sz="2800" dirty="0"/>
            </a:br>
            <a:r>
              <a:rPr lang="pt-BR" sz="2800" dirty="0"/>
              <a:t>* Conflito muito forte entre os cristãos vindos do judaísmo e os que tinham vindo do paganismo (At 15,1). Bate-boca forte entre Pedro e Paulo (</a:t>
            </a:r>
            <a:r>
              <a:rPr lang="pt-BR" sz="2800" dirty="0" err="1"/>
              <a:t>Gl</a:t>
            </a:r>
            <a:r>
              <a:rPr lang="pt-BR" sz="2800" dirty="0"/>
              <a:t> 2,11-12).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525437"/>
            <a:ext cx="2052810" cy="1317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942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675724"/>
            <a:ext cx="8280920" cy="5705604"/>
          </a:xfrm>
        </p:spPr>
        <p:txBody>
          <a:bodyPr/>
          <a:lstStyle/>
          <a:p>
            <a:r>
              <a:rPr lang="pt-BR" sz="2800" dirty="0"/>
              <a:t>* Divisões internas por causa das linhas diferentes de Paulo, de Apolo e de Pedro (1Cor 1,12; 4,6) e por causa das mentalidades diferentes. Mentalidade grega em choque com a mentalidade judaica: o conceito de autoridade do grego é mais “democrático” (vem por discussão aberta), e o do judeu é mais “tradicional” (vem por tradição), o que foi uma das causas do conflito que havia entre Paulo e a comunidade de Corinto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400" dirty="0" smtClean="0"/>
              <a:t>(</a:t>
            </a:r>
            <a:r>
              <a:rPr lang="pt-BR" sz="2400" dirty="0"/>
              <a:t>2Cor 10,8-11; 12,11-18; 13,2-4</a:t>
            </a:r>
            <a:r>
              <a:rPr lang="pt-BR" sz="2800" dirty="0"/>
              <a:t>);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229200"/>
            <a:ext cx="2960652" cy="14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399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7811027" cy="5345564"/>
          </a:xfrm>
        </p:spPr>
        <p:txBody>
          <a:bodyPr/>
          <a:lstStyle/>
          <a:p>
            <a:r>
              <a:rPr lang="pt-BR" dirty="0"/>
              <a:t>* </a:t>
            </a:r>
            <a:r>
              <a:rPr lang="pt-BR" sz="2800" dirty="0"/>
              <a:t>Falsos doutores espalhando confusão nas comunidades (1Tm 4,1-7);</a:t>
            </a:r>
            <a:br>
              <a:rPr lang="pt-BR" sz="2800" dirty="0"/>
            </a:br>
            <a:r>
              <a:rPr lang="pt-BR" sz="2800" dirty="0"/>
              <a:t> </a:t>
            </a:r>
            <a:br>
              <a:rPr lang="pt-BR" sz="2800" dirty="0"/>
            </a:br>
            <a:r>
              <a:rPr lang="pt-BR" sz="2800" dirty="0"/>
              <a:t>* Problemas com a religiosidade popular dos povos da Ásia Menor (At 14,11-18);</a:t>
            </a:r>
            <a:br>
              <a:rPr lang="pt-BR" sz="2800" dirty="0"/>
            </a:br>
            <a:r>
              <a:rPr lang="pt-BR" sz="2800" dirty="0"/>
              <a:t> </a:t>
            </a:r>
            <a:br>
              <a:rPr lang="pt-BR" sz="2800" dirty="0"/>
            </a:br>
            <a:r>
              <a:rPr lang="pt-BR" sz="2800" dirty="0"/>
              <a:t>* O problema do lugar da mulher nas comunidades: nem tudo estava claro (1Cor 11,3-12; 14,34-35; 1Tm 2,9-15);</a:t>
            </a:r>
            <a:br>
              <a:rPr lang="pt-BR" sz="2800" dirty="0"/>
            </a:br>
            <a:endParaRPr lang="pt-BR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013176"/>
            <a:ext cx="1674767" cy="1637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497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595003" cy="5040560"/>
          </a:xfrm>
        </p:spPr>
        <p:txBody>
          <a:bodyPr/>
          <a:lstStyle/>
          <a:p>
            <a:r>
              <a:rPr lang="pt-BR" sz="2800" dirty="0"/>
              <a:t>* Divisão social e falta de ordem durante a realização da Ceia Eucarística (1Cor 11,17-34);</a:t>
            </a:r>
            <a:br>
              <a:rPr lang="pt-BR" sz="2800" dirty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* Falta de gente para anunciar o evangelho (At 8,31).</a:t>
            </a:r>
            <a:br>
              <a:rPr lang="pt-BR" sz="2800" dirty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/>
              <a:t>* Perseguição dos cristãos (At 4,1-3; 8,1-3).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0" y="4725144"/>
            <a:ext cx="20193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479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675724"/>
            <a:ext cx="7920880" cy="5489580"/>
          </a:xfrm>
        </p:spPr>
        <p:txBody>
          <a:bodyPr/>
          <a:lstStyle/>
          <a:p>
            <a:r>
              <a:rPr lang="pt-BR" sz="2800" dirty="0"/>
              <a:t>* Falta de coordenação geral, pois as coisas iam acontecendo e os apóstolos só ficavam sabendo depois (At 11,19-22).</a:t>
            </a:r>
            <a:br>
              <a:rPr lang="pt-BR" sz="2800" dirty="0"/>
            </a:br>
            <a:r>
              <a:rPr lang="pt-BR" sz="2800" dirty="0"/>
              <a:t> </a:t>
            </a:r>
            <a:br>
              <a:rPr lang="pt-BR" sz="2800" dirty="0"/>
            </a:br>
            <a:r>
              <a:rPr lang="pt-BR" sz="2800" dirty="0"/>
              <a:t>* Falta de instrução até por parte de líderes como Apolo que nada entendiam do batismo (At 18,25-26). Continuava a influência de João Batista, a ponto de várias pessoas só conhecerem o batismo dele; nada sabiam do Espírito Santo (At 19,1- 3);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086224"/>
            <a:ext cx="2046293" cy="151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311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675724"/>
            <a:ext cx="7522995" cy="4337452"/>
          </a:xfrm>
        </p:spPr>
        <p:txBody>
          <a:bodyPr/>
          <a:lstStyle/>
          <a:p>
            <a:pPr lvl="1"/>
            <a:r>
              <a:rPr lang="pt-BR" sz="2800" dirty="0" smtClean="0">
                <a:solidFill>
                  <a:schemeClr val="tx1"/>
                </a:solidFill>
                <a:latin typeface="+mj-lt"/>
              </a:rPr>
              <a:t>4.2 Apesar 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disso:</a:t>
            </a:r>
            <a:br>
              <a:rPr lang="pt-BR" sz="2800" dirty="0">
                <a:solidFill>
                  <a:schemeClr val="tx1"/>
                </a:solidFill>
                <a:latin typeface="+mj-lt"/>
              </a:rPr>
            </a:br>
            <a:r>
              <a:rPr lang="pt-BR" sz="2800" dirty="0">
                <a:solidFill>
                  <a:schemeClr val="tx1"/>
                </a:solidFill>
                <a:latin typeface="+mj-lt"/>
              </a:rPr>
              <a:t> </a:t>
            </a:r>
            <a:br>
              <a:rPr lang="pt-BR" sz="2800" dirty="0">
                <a:solidFill>
                  <a:schemeClr val="tx1"/>
                </a:solidFill>
                <a:latin typeface="+mj-lt"/>
              </a:rPr>
            </a:br>
            <a:r>
              <a:rPr lang="pt-BR" sz="2800" dirty="0">
                <a:solidFill>
                  <a:schemeClr val="tx1"/>
                </a:solidFill>
                <a:latin typeface="+mj-lt"/>
              </a:rPr>
              <a:t>* A animação do pessoal era muito grande. Eles não desanimavam, e as comunidades cresciam (At 2,41.47; 4,4; 5,14; 6,1.7; 9,31; 11,21.24; 16,5; etc.). </a:t>
            </a:r>
            <a:r>
              <a:rPr lang="pt-BR" sz="1600" dirty="0"/>
              <a:t/>
            </a:r>
            <a:br>
              <a:rPr lang="pt-BR" sz="1600" dirty="0"/>
            </a:br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49080"/>
            <a:ext cx="3096344" cy="248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1333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345564"/>
          </a:xfrm>
        </p:spPr>
        <p:txBody>
          <a:bodyPr/>
          <a:lstStyle/>
          <a:p>
            <a:pPr lvl="0"/>
            <a:r>
              <a:rPr lang="pt-BR" b="1" dirty="0"/>
              <a:t>Para que as cartas</a:t>
            </a:r>
            <a:r>
              <a:rPr lang="pt-BR" b="1" dirty="0" smtClean="0"/>
              <a:t>?</a:t>
            </a:r>
            <a:br>
              <a:rPr lang="pt-BR" b="1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Animar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Ensinar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Acompanhar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Desafiar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Advertir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Cuidar, Amar</a:t>
            </a:r>
            <a:r>
              <a:rPr lang="pt-BR" b="1" dirty="0" smtClean="0"/>
              <a:t>...</a:t>
            </a:r>
            <a:br>
              <a:rPr lang="pt-BR" b="1" dirty="0" smtClean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05064"/>
            <a:ext cx="381952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786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75724"/>
            <a:ext cx="7667011" cy="5345564"/>
          </a:xfrm>
        </p:spPr>
        <p:txBody>
          <a:bodyPr/>
          <a:lstStyle/>
          <a:p>
            <a:r>
              <a:rPr lang="pt-BR" sz="2800" dirty="0" smtClean="0"/>
              <a:t>6.</a:t>
            </a:r>
            <a:r>
              <a:rPr lang="pt-BR" sz="2800" dirty="0"/>
              <a:t>	Fontes de consulta: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 smtClean="0"/>
              <a:t>6.1</a:t>
            </a:r>
            <a:r>
              <a:rPr lang="pt-BR" sz="2800" dirty="0"/>
              <a:t>	Uma entrevista com o Apóstolo Paulo - Encontro bíblico de formação para as Comunidades - Diocese de Lins, SP - 21 a 23 de agosto de 2009 - frei Carlos </a:t>
            </a:r>
            <a:r>
              <a:rPr lang="pt-BR" sz="2800" dirty="0" err="1"/>
              <a:t>Mesters</a:t>
            </a:r>
            <a:r>
              <a:rPr lang="pt-BR" sz="2800" dirty="0"/>
              <a:t>, </a:t>
            </a:r>
            <a:r>
              <a:rPr lang="pt-BR" sz="2800" dirty="0" smtClean="0"/>
              <a:t>Carmelita</a:t>
            </a:r>
            <a:br>
              <a:rPr lang="pt-BR" sz="2800" dirty="0" smtClean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 smtClean="0"/>
              <a:t>6.2</a:t>
            </a:r>
            <a:r>
              <a:rPr lang="pt-BR" sz="2800" dirty="0"/>
              <a:t>	Introdução a Paulo e suas Cartas de J. Bortolini (</a:t>
            </a:r>
            <a:r>
              <a:rPr lang="pt-BR" sz="2800" dirty="0" err="1"/>
              <a:t>Paulus</a:t>
            </a:r>
            <a:r>
              <a:rPr lang="pt-BR" sz="2800" dirty="0"/>
              <a:t>, 2001). </a:t>
            </a:r>
          </a:p>
        </p:txBody>
      </p:sp>
    </p:spTree>
    <p:extLst>
      <p:ext uri="{BB962C8B-B14F-4D97-AF65-F5344CB8AC3E}">
        <p14:creationId xmlns:p14="http://schemas.microsoft.com/office/powerpoint/2010/main" val="2165522429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TC102455596[[fn=Primavera]]</Template>
  <TotalTime>78</TotalTime>
  <Words>213</Words>
  <Application>Microsoft Office PowerPoint</Application>
  <PresentationFormat>Apresentação na tela (4:3)</PresentationFormat>
  <Paragraphs>16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Spring</vt:lpstr>
      <vt:lpstr>Comunidades Paulinas Necessidades x cartas  </vt:lpstr>
      <vt:lpstr>1. Quais comunidades?  Romanos Coríntios Gálatas Filipenses Tessalonissenses Colossenses Efésios e outras às quais não foram enviadas cartas... </vt:lpstr>
      <vt:lpstr>2. Etapas   Dos anos 30 a 40 O anúncio do Evangelho entre os judeus  Dos anos 40 a 70 A expansão Missionária no mundo grego  Dos anos 70 a 100 Organização e consolidação das comunidades </vt:lpstr>
      <vt:lpstr>3. Mensagem de Jesus marcada pelas mudanças de contextos   → Do Oriente → para o Ocidente   → Da Palestina → para a Ásia Menor, Grécia e Itália   → Da cultura judaica → para a cultura grega (helenismo)   → Da realidade rural  → para a realidade urbana   </vt:lpstr>
      <vt:lpstr>→ Das comunidades ao redor das sinagogas das grandes cidades  → para comunidades ao redor das casas (oikój) nas periferias das grandes cidades da Ásia e da Europa.</vt:lpstr>
      <vt:lpstr>Apresentação do PowerPoint</vt:lpstr>
      <vt:lpstr>4.1 Alguns desafios nas comunidades paulinas:  * Diversidade de classes sociais: presença de donos de terra e escravos, comerciantes, pobres e escravos nas comunidades. (1 Co 16. 15 a 18 / Romanos 16. 8 a 22)  * Tentativa de promoção pessoal - Ananias e Safira – imagem falsa de abnegação (At 5,1-11). </vt:lpstr>
      <vt:lpstr>* Briga entre os “hebreus” e os “helenistas” por causa da assistência diferente dada às viúvas. (At 6,1).   * Tentativa de alguns de comprar o dom do Espírito Santo por meio de dinheiro (At 8,19).   * Conflito muito forte entre os cristãos vindos do judaísmo e os que tinham vindo do paganismo (At 15,1). Bate-boca forte entre Pedro e Paulo (Gl 2,11-12).  </vt:lpstr>
      <vt:lpstr>* Divisões internas por causa das linhas diferentes de Paulo, de Apolo e de Pedro (1Cor 1,12; 4,6) e por causa das mentalidades diferentes. Mentalidade grega em choque com a mentalidade judaica: o conceito de autoridade do grego é mais “democrático” (vem por discussão aberta), e o do judeu é mais “tradicional” (vem por tradição), o que foi uma das causas do conflito que havia entre Paulo e a comunidade de Corinto  (2Cor 10,8-11; 12,11-18; 13,2-4); </vt:lpstr>
      <vt:lpstr>* Falsos doutores espalhando confusão nas comunidades (1Tm 4,1-7);   * Problemas com a religiosidade popular dos povos da Ásia Menor (At 14,11-18);   * O problema do lugar da mulher nas comunidades: nem tudo estava claro (1Cor 11,3-12; 14,34-35; 1Tm 2,9-15); </vt:lpstr>
      <vt:lpstr>* Divisão social e falta de ordem durante a realização da Ceia Eucarística (1Cor 11,17-34);  * Falta de gente para anunciar o evangelho (At 8,31).  * Perseguição dos cristãos (At 4,1-3; 8,1-3).</vt:lpstr>
      <vt:lpstr>* Falta de coordenação geral, pois as coisas iam acontecendo e os apóstolos só ficavam sabendo depois (At 11,19-22).   * Falta de instrução até por parte de líderes como Apolo que nada entendiam do batismo (At 18,25-26). Continuava a influência de João Batista, a ponto de várias pessoas só conhecerem o batismo dele; nada sabiam do Espírito Santo (At 19,1- 3); </vt:lpstr>
      <vt:lpstr>4.2 Apesar disso:   * A animação do pessoal era muito grande. Eles não desanimavam, e as comunidades cresciam (At 2,41.47; 4,4; 5,14; 6,1.7; 9,31; 11,21.24; 16,5; etc.).  </vt:lpstr>
      <vt:lpstr>Para que as cartas?  Animar Ensinar Acompanhar Desafiar Advertir Cuidar, Amar...   </vt:lpstr>
      <vt:lpstr>6. Fontes de consulta:   6.1 Uma entrevista com o Apóstolo Paulo - Encontro bíblico de formação para as Comunidades - Diocese de Lins, SP - 21 a 23 de agosto de 2009 - frei Carlos Mesters, Carmelita  6.2 Introdução a Paulo e suas Cartas de J. Bortolini (Paulus, 2001).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Comunidades Paulinas Necessidades x cartas</dc:title>
  <dc:creator>Jane</dc:creator>
  <cp:lastModifiedBy>Jane</cp:lastModifiedBy>
  <cp:revision>7</cp:revision>
  <dcterms:created xsi:type="dcterms:W3CDTF">2012-03-14T11:14:17Z</dcterms:created>
  <dcterms:modified xsi:type="dcterms:W3CDTF">2012-03-14T12:33:03Z</dcterms:modified>
</cp:coreProperties>
</file>